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92" r:id="rId3"/>
    <p:sldId id="293" r:id="rId4"/>
    <p:sldId id="294" r:id="rId5"/>
    <p:sldId id="257" r:id="rId6"/>
    <p:sldId id="258" r:id="rId7"/>
    <p:sldId id="259" r:id="rId8"/>
    <p:sldId id="260" r:id="rId9"/>
    <p:sldId id="261" r:id="rId10"/>
    <p:sldId id="262" r:id="rId11"/>
    <p:sldId id="276" r:id="rId12"/>
    <p:sldId id="264" r:id="rId13"/>
    <p:sldId id="275" r:id="rId14"/>
    <p:sldId id="277" r:id="rId15"/>
    <p:sldId id="278" r:id="rId16"/>
    <p:sldId id="265" r:id="rId17"/>
    <p:sldId id="266" r:id="rId18"/>
    <p:sldId id="267" r:id="rId19"/>
    <p:sldId id="268" r:id="rId20"/>
    <p:sldId id="279" r:id="rId21"/>
    <p:sldId id="280" r:id="rId22"/>
    <p:sldId id="269" r:id="rId23"/>
    <p:sldId id="271" r:id="rId24"/>
    <p:sldId id="272" r:id="rId25"/>
    <p:sldId id="273" r:id="rId26"/>
    <p:sldId id="281" r:id="rId27"/>
    <p:sldId id="274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4660"/>
  </p:normalViewPr>
  <p:slideViewPr>
    <p:cSldViewPr snapToGrid="0">
      <p:cViewPr varScale="1">
        <p:scale>
          <a:sx n="46" d="100"/>
          <a:sy n="46" d="100"/>
        </p:scale>
        <p:origin x="82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5/8/2020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3107268"/>
          </a:xfrm>
        </p:spPr>
        <p:txBody>
          <a:bodyPr/>
          <a:lstStyle/>
          <a:p>
            <a:r>
              <a:rPr lang="ru-RU" sz="2800" b="1" dirty="0" smtClean="0"/>
              <a:t>Природа России на пейзажах русских художников</a:t>
            </a:r>
            <a:br>
              <a:rPr lang="ru-RU" sz="2800" b="1" dirty="0" smtClean="0"/>
            </a:br>
            <a:r>
              <a:rPr lang="ru-RU" sz="2800" dirty="0" smtClean="0"/>
              <a:t>Восприятие </a:t>
            </a:r>
            <a:r>
              <a:rPr lang="ru-RU" sz="2800" dirty="0"/>
              <a:t>пейзажа как жанра живописи обладает своей спецификой. Пейзаж не имеет развернутого сюжета и по этой причине не может привлечь внимание зрителя занимательностью изображенного действия.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596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2451487"/>
          </a:xfrm>
        </p:spPr>
        <p:txBody>
          <a:bodyPr>
            <a:noAutofit/>
          </a:bodyPr>
          <a:lstStyle/>
          <a:p>
            <a:r>
              <a:rPr lang="ru-RU" sz="2400" dirty="0" smtClean="0"/>
              <a:t>При просмотре пейзажа  </a:t>
            </a:r>
            <a:r>
              <a:rPr lang="ru-RU" sz="2400" dirty="0"/>
              <a:t>восприятие и понимание художественного изображения требует достаточно высокого уровня визуальной культуры – произвольного внимания, а также способности к творческому воображению, в частности, способности к неординарному видению и </a:t>
            </a:r>
            <a:r>
              <a:rPr lang="ru-RU" sz="2400" dirty="0" smtClean="0"/>
              <a:t>ассоциативному мышлению. </a:t>
            </a:r>
            <a:r>
              <a:rPr lang="ru-RU" sz="2400" dirty="0"/>
              <a:t>мышлению</a:t>
            </a:r>
          </a:p>
        </p:txBody>
      </p:sp>
      <p:sp>
        <p:nvSpPr>
          <p:cNvPr id="3" name="Объект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sz="7400" dirty="0"/>
          </a:p>
          <a:p>
            <a:pPr marL="0" indent="0">
              <a:buNone/>
            </a:pPr>
            <a:r>
              <a:rPr lang="ru-RU" sz="7400" dirty="0" smtClean="0"/>
              <a:t>Александр </a:t>
            </a:r>
            <a:r>
              <a:rPr lang="ru-RU" sz="7400" dirty="0"/>
              <a:t>Борисов.</a:t>
            </a:r>
            <a:br>
              <a:rPr lang="ru-RU" sz="7400" dirty="0"/>
            </a:br>
            <a:r>
              <a:rPr lang="ru-RU" sz="7400" dirty="0"/>
              <a:t>1. «Весенняя полярная ночь». ГТГ</a:t>
            </a:r>
            <a:br>
              <a:rPr lang="ru-RU" sz="7400" dirty="0"/>
            </a:br>
            <a:r>
              <a:rPr lang="ru-RU" sz="7400" dirty="0" smtClean="0"/>
              <a:t>2</a:t>
            </a:r>
            <a:r>
              <a:rPr lang="ru-RU" sz="7400" dirty="0"/>
              <a:t>. «Тундра»</a:t>
            </a:r>
            <a:br>
              <a:rPr lang="ru-RU" sz="7400" dirty="0"/>
            </a:br>
            <a:endParaRPr lang="ru-RU" sz="7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3107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692398" y="1849582"/>
            <a:ext cx="6815669" cy="3128817"/>
          </a:xfrm>
        </p:spPr>
        <p:txBody>
          <a:bodyPr/>
          <a:lstStyle/>
          <a:p>
            <a:r>
              <a:rPr lang="ru-RU" sz="2800" dirty="0" smtClean="0"/>
              <a:t>Зритель </a:t>
            </a:r>
            <a:r>
              <a:rPr lang="ru-RU" sz="2800" dirty="0"/>
              <a:t> </a:t>
            </a:r>
            <a:r>
              <a:rPr lang="ru-RU" sz="2800" dirty="0" smtClean="0"/>
              <a:t>наделяет природу эпитетами, </a:t>
            </a:r>
            <a:r>
              <a:rPr lang="ru-RU" sz="2800" dirty="0"/>
              <a:t>характеризующие в то же время и эмоциональные состояния человека (хмурый, грозный, спокойный, безмятежный), что говорит о нашей способности переживать природу, наделяя ее свойствами человеческой души.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4064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3386669"/>
          </a:xfrm>
        </p:spPr>
        <p:txBody>
          <a:bodyPr/>
          <a:lstStyle/>
          <a:p>
            <a:r>
              <a:rPr lang="ru-RU" sz="2800" dirty="0" smtClean="0"/>
              <a:t>Содержание </a:t>
            </a:r>
            <a:r>
              <a:rPr lang="ru-RU" sz="2800" dirty="0"/>
              <a:t>пейзажа не ограничивается передачей особенностей выбранного художником пейзажного мотива. Пейзаж раскрывает своеобразие восприятия природы художником, индивидуальные черты его личности, его понимание окружающего мира. 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03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630238"/>
            <a:ext cx="9629775" cy="5668962"/>
          </a:xfrm>
        </p:spPr>
      </p:pic>
    </p:spTree>
    <p:extLst>
      <p:ext uri="{BB962C8B-B14F-4D97-AF65-F5344CB8AC3E}">
        <p14:creationId xmlns:p14="http://schemas.microsoft.com/office/powerpoint/2010/main" val="2785028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560" y="588264"/>
            <a:ext cx="9794240" cy="5705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032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Василий Переплетчиков. «Михайловское озеро»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" y="558915"/>
            <a:ext cx="10753751" cy="3950740"/>
          </a:xfrm>
        </p:spPr>
      </p:pic>
    </p:spTree>
    <p:extLst>
      <p:ext uri="{BB962C8B-B14F-4D97-AF65-F5344CB8AC3E}">
        <p14:creationId xmlns:p14="http://schemas.microsoft.com/office/powerpoint/2010/main" val="27729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711200" y="1389063"/>
            <a:ext cx="3312159" cy="1371600"/>
          </a:xfrm>
        </p:spPr>
        <p:txBody>
          <a:bodyPr>
            <a:normAutofit/>
          </a:bodyPr>
          <a:lstStyle/>
          <a:p>
            <a:r>
              <a:rPr lang="ru-RU" sz="2800" dirty="0" err="1" smtClean="0"/>
              <a:t>Аполлинарий</a:t>
            </a:r>
            <a:r>
              <a:rPr lang="ru-RU" sz="2800" dirty="0" smtClean="0"/>
              <a:t> Васнецов</a:t>
            </a:r>
            <a:br>
              <a:rPr lang="ru-RU" sz="2800" dirty="0" smtClean="0"/>
            </a:br>
            <a:r>
              <a:rPr lang="ru-RU" sz="2800" dirty="0" smtClean="0"/>
              <a:t>Синяя гора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359" y="621446"/>
            <a:ext cx="7376161" cy="5615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810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70560" y="1389063"/>
            <a:ext cx="3047365" cy="13716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Андрей </a:t>
            </a:r>
            <a:r>
              <a:rPr lang="ru-RU" sz="2800" dirty="0" err="1" smtClean="0"/>
              <a:t>Шильдер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Березовый лес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925" y="586105"/>
            <a:ext cx="7616825" cy="5692775"/>
          </a:xfrm>
        </p:spPr>
      </p:pic>
    </p:spTree>
    <p:extLst>
      <p:ext uri="{BB962C8B-B14F-4D97-AF65-F5344CB8AC3E}">
        <p14:creationId xmlns:p14="http://schemas.microsoft.com/office/powerpoint/2010/main" val="1359501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589281"/>
            <a:ext cx="9601196" cy="426720"/>
          </a:xfrm>
        </p:spPr>
        <p:txBody>
          <a:bodyPr>
            <a:normAutofit fontScale="90000"/>
          </a:bodyPr>
          <a:lstStyle/>
          <a:p>
            <a:r>
              <a:rPr lang="ru-RU" sz="2800" dirty="0"/>
              <a:t>Михаила </a:t>
            </a:r>
            <a:r>
              <a:rPr lang="ru-RU" sz="2800" dirty="0" err="1" smtClean="0"/>
              <a:t>Клодт</a:t>
            </a:r>
            <a:r>
              <a:rPr lang="ru-RU" sz="2800" dirty="0" smtClean="0"/>
              <a:t>. Волга под Симбирском</a:t>
            </a:r>
            <a:endParaRPr lang="ru-RU" sz="2800" dirty="0"/>
          </a:p>
        </p:txBody>
      </p:sp>
      <p:pic>
        <p:nvPicPr>
          <p:cNvPr id="4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896" y="1016001"/>
            <a:ext cx="9625702" cy="5378361"/>
          </a:xfrm>
        </p:spPr>
      </p:pic>
    </p:spTree>
    <p:extLst>
      <p:ext uri="{BB962C8B-B14F-4D97-AF65-F5344CB8AC3E}">
        <p14:creationId xmlns:p14="http://schemas.microsoft.com/office/powerpoint/2010/main" val="3254643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35182" y="1389063"/>
            <a:ext cx="6130059" cy="3266064"/>
          </a:xfrm>
        </p:spPr>
        <p:txBody>
          <a:bodyPr>
            <a:normAutofit/>
          </a:bodyPr>
          <a:lstStyle/>
          <a:p>
            <a:r>
              <a:rPr lang="ru-RU" sz="2800" dirty="0" err="1" smtClean="0"/>
              <a:t>А.Саврасов</a:t>
            </a:r>
            <a:r>
              <a:rPr lang="ru-RU" sz="2800" dirty="0" smtClean="0"/>
              <a:t> </a:t>
            </a:r>
            <a:br>
              <a:rPr lang="ru-RU" sz="2800" dirty="0" smtClean="0"/>
            </a:br>
            <a:r>
              <a:rPr lang="ru-RU" sz="2800" dirty="0" smtClean="0"/>
              <a:t>Грачи прилетели</a:t>
            </a:r>
            <a:endParaRPr lang="ru-RU" sz="2800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241" y="623888"/>
            <a:ext cx="4337050" cy="5651500"/>
          </a:xfrm>
        </p:spPr>
      </p:pic>
    </p:spTree>
    <p:extLst>
      <p:ext uri="{BB962C8B-B14F-4D97-AF65-F5344CB8AC3E}">
        <p14:creationId xmlns:p14="http://schemas.microsoft.com/office/powerpoint/2010/main" val="4225716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385" y="630555"/>
            <a:ext cx="8334375" cy="5656263"/>
          </a:xfrm>
        </p:spPr>
      </p:pic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609600" y="1389063"/>
            <a:ext cx="2597785" cy="1371600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Алексей Саврасов.</a:t>
            </a:r>
            <a:br>
              <a:rPr lang="ru-RU" sz="2800" dirty="0" smtClean="0"/>
            </a:br>
            <a:r>
              <a:rPr lang="ru-RU" sz="2800" dirty="0" smtClean="0"/>
              <a:t>Степь днем</a:t>
            </a:r>
            <a:br>
              <a:rPr lang="ru-RU" sz="2800" dirty="0" smtClean="0"/>
            </a:br>
            <a:r>
              <a:rPr lang="ru-RU" sz="2800" dirty="0" smtClean="0"/>
              <a:t>ГРМ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7716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81891" y="1389062"/>
            <a:ext cx="2918114" cy="2975119"/>
          </a:xfrm>
        </p:spPr>
        <p:txBody>
          <a:bodyPr>
            <a:normAutofit/>
          </a:bodyPr>
          <a:lstStyle/>
          <a:p>
            <a:r>
              <a:rPr lang="ru-RU" sz="2800" dirty="0" err="1" smtClean="0"/>
              <a:t>И.Шишкин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Лесные дали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005" y="644381"/>
            <a:ext cx="7943850" cy="5589587"/>
          </a:xfrm>
        </p:spPr>
      </p:pic>
    </p:spTree>
    <p:extLst>
      <p:ext uri="{BB962C8B-B14F-4D97-AF65-F5344CB8AC3E}">
        <p14:creationId xmlns:p14="http://schemas.microsoft.com/office/powerpoint/2010/main" val="29685498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00200" y="1389063"/>
            <a:ext cx="4966855" cy="2850428"/>
          </a:xfrm>
        </p:spPr>
        <p:txBody>
          <a:bodyPr>
            <a:normAutofit/>
          </a:bodyPr>
          <a:lstStyle/>
          <a:p>
            <a:r>
              <a:rPr lang="ru-RU" sz="2800" dirty="0" err="1" smtClean="0"/>
              <a:t>И.Шишкин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На севере диком…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890" y="636532"/>
            <a:ext cx="3906982" cy="5665124"/>
          </a:xfrm>
        </p:spPr>
      </p:pic>
    </p:spTree>
    <p:extLst>
      <p:ext uri="{BB962C8B-B14F-4D97-AF65-F5344CB8AC3E}">
        <p14:creationId xmlns:p14="http://schemas.microsoft.com/office/powerpoint/2010/main" val="317084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59873" y="1389062"/>
            <a:ext cx="4010890" cy="2497137"/>
          </a:xfrm>
        </p:spPr>
        <p:txBody>
          <a:bodyPr>
            <a:normAutofit/>
          </a:bodyPr>
          <a:lstStyle/>
          <a:p>
            <a:r>
              <a:rPr lang="ru-RU" sz="2800" dirty="0" err="1" smtClean="0"/>
              <a:t>И.Шишкин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Перед грозой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763" y="602673"/>
            <a:ext cx="6319981" cy="5687983"/>
          </a:xfrm>
        </p:spPr>
      </p:pic>
    </p:spTree>
    <p:extLst>
      <p:ext uri="{BB962C8B-B14F-4D97-AF65-F5344CB8AC3E}">
        <p14:creationId xmlns:p14="http://schemas.microsoft.com/office/powerpoint/2010/main" val="23074490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50240" y="1389062"/>
            <a:ext cx="1871345" cy="3508057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К. </a:t>
            </a:r>
            <a:r>
              <a:rPr lang="ru-RU" sz="2000" dirty="0" err="1" smtClean="0"/>
              <a:t>Богаевский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Генуэзская крепость</a:t>
            </a:r>
            <a:endParaRPr lang="ru-RU" sz="2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585" y="630555"/>
            <a:ext cx="9020175" cy="5648325"/>
          </a:xfrm>
        </p:spPr>
      </p:pic>
    </p:spTree>
    <p:extLst>
      <p:ext uri="{BB962C8B-B14F-4D97-AF65-F5344CB8AC3E}">
        <p14:creationId xmlns:p14="http://schemas.microsoft.com/office/powerpoint/2010/main" val="1776578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389063"/>
            <a:ext cx="3717925" cy="1371600"/>
          </a:xfrm>
        </p:spPr>
        <p:txBody>
          <a:bodyPr>
            <a:normAutofit/>
          </a:bodyPr>
          <a:lstStyle/>
          <a:p>
            <a:r>
              <a:rPr lang="ru-RU" sz="2800" dirty="0" err="1" smtClean="0"/>
              <a:t>Н.Рерих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Путник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813" y="629603"/>
            <a:ext cx="8535987" cy="5730875"/>
          </a:xfrm>
        </p:spPr>
      </p:pic>
    </p:spTree>
    <p:extLst>
      <p:ext uri="{BB962C8B-B14F-4D97-AF65-F5344CB8AC3E}">
        <p14:creationId xmlns:p14="http://schemas.microsoft.com/office/powerpoint/2010/main" val="17796309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72160" y="1389062"/>
            <a:ext cx="1777683" cy="2471737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И. Айвазовский</a:t>
            </a:r>
            <a:br>
              <a:rPr lang="ru-RU" sz="1800" dirty="0" smtClean="0"/>
            </a:br>
            <a:r>
              <a:rPr lang="ru-RU" sz="1800" dirty="0" smtClean="0"/>
              <a:t>Вечер в Крыму. Ялта</a:t>
            </a:r>
            <a:endParaRPr lang="ru-RU" sz="1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843" y="608965"/>
            <a:ext cx="8910637" cy="5670550"/>
          </a:xfrm>
        </p:spPr>
      </p:pic>
    </p:spTree>
    <p:extLst>
      <p:ext uri="{BB962C8B-B14F-4D97-AF65-F5344CB8AC3E}">
        <p14:creationId xmlns:p14="http://schemas.microsoft.com/office/powerpoint/2010/main" val="10607938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11200" y="1389063"/>
            <a:ext cx="2022793" cy="1371600"/>
          </a:xfrm>
        </p:spPr>
        <p:txBody>
          <a:bodyPr>
            <a:normAutofit/>
          </a:bodyPr>
          <a:lstStyle/>
          <a:p>
            <a:r>
              <a:rPr lang="ru-RU" sz="2800" dirty="0" err="1" smtClean="0"/>
              <a:t>И.Левитан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Золотая осень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993" y="690245"/>
            <a:ext cx="8726487" cy="5689600"/>
          </a:xfrm>
        </p:spPr>
      </p:pic>
    </p:spTree>
    <p:extLst>
      <p:ext uri="{BB962C8B-B14F-4D97-AF65-F5344CB8AC3E}">
        <p14:creationId xmlns:p14="http://schemas.microsoft.com/office/powerpoint/2010/main" val="32346451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93618" y="1389062"/>
            <a:ext cx="5623887" cy="3619355"/>
          </a:xfrm>
        </p:spPr>
        <p:txBody>
          <a:bodyPr>
            <a:normAutofit/>
          </a:bodyPr>
          <a:lstStyle/>
          <a:p>
            <a:r>
              <a:rPr lang="ru-RU" sz="2800" dirty="0" err="1" smtClean="0"/>
              <a:t>И.Левитан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Весна. Большая вода.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505" y="582762"/>
            <a:ext cx="4850150" cy="5714129"/>
          </a:xfrm>
        </p:spPr>
      </p:pic>
    </p:spTree>
    <p:extLst>
      <p:ext uri="{BB962C8B-B14F-4D97-AF65-F5344CB8AC3E}">
        <p14:creationId xmlns:p14="http://schemas.microsoft.com/office/powerpoint/2010/main" val="22833404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32509" y="706395"/>
            <a:ext cx="4883728" cy="3536228"/>
          </a:xfrm>
        </p:spPr>
        <p:txBody>
          <a:bodyPr>
            <a:normAutofit/>
          </a:bodyPr>
          <a:lstStyle/>
          <a:p>
            <a:r>
              <a:rPr lang="ru-RU" sz="2800" dirty="0" err="1" smtClean="0"/>
              <a:t>И.Левитан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Мостик. Саввинская слобода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476" y="540141"/>
            <a:ext cx="6445961" cy="5652842"/>
          </a:xfrm>
        </p:spPr>
      </p:pic>
    </p:spTree>
    <p:extLst>
      <p:ext uri="{BB962C8B-B14F-4D97-AF65-F5344CB8AC3E}">
        <p14:creationId xmlns:p14="http://schemas.microsoft.com/office/powerpoint/2010/main" val="33603689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29920" y="1389062"/>
            <a:ext cx="3088005" cy="1923097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Станислав Жуковский</a:t>
            </a:r>
            <a:br>
              <a:rPr lang="ru-RU" sz="2800" dirty="0" smtClean="0"/>
            </a:br>
            <a:r>
              <a:rPr lang="ru-RU" sz="2800" dirty="0" smtClean="0"/>
              <a:t>Осень. Веранда.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999" y="629920"/>
            <a:ext cx="7839843" cy="5669220"/>
          </a:xfrm>
        </p:spPr>
      </p:pic>
    </p:spTree>
    <p:extLst>
      <p:ext uri="{BB962C8B-B14F-4D97-AF65-F5344CB8AC3E}">
        <p14:creationId xmlns:p14="http://schemas.microsoft.com/office/powerpoint/2010/main" val="11687717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92480" y="1470343"/>
            <a:ext cx="4774565" cy="13716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Борис Кустодиев</a:t>
            </a:r>
            <a:br>
              <a:rPr lang="ru-RU" sz="2800" dirty="0" smtClean="0"/>
            </a:br>
            <a:r>
              <a:rPr lang="ru-RU" sz="2800" dirty="0" smtClean="0"/>
              <a:t>Осень в провинции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045" y="609918"/>
            <a:ext cx="5832475" cy="5708650"/>
          </a:xfrm>
        </p:spPr>
      </p:pic>
    </p:spTree>
    <p:extLst>
      <p:ext uri="{BB962C8B-B14F-4D97-AF65-F5344CB8AC3E}">
        <p14:creationId xmlns:p14="http://schemas.microsoft.com/office/powerpoint/2010/main" val="24488220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31520" y="1389063"/>
            <a:ext cx="2986405" cy="1371600"/>
          </a:xfrm>
        </p:spPr>
        <p:txBody>
          <a:bodyPr>
            <a:normAutofit/>
          </a:bodyPr>
          <a:lstStyle/>
          <a:p>
            <a:r>
              <a:rPr lang="ru-RU" sz="2800" dirty="0"/>
              <a:t>Илья Остроухов</a:t>
            </a:r>
            <a:br>
              <a:rPr lang="ru-RU" sz="2800" dirty="0"/>
            </a:br>
            <a:r>
              <a:rPr lang="ru-RU" sz="2800" dirty="0"/>
              <a:t>Пейзаж настроения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925" y="650240"/>
            <a:ext cx="7707312" cy="5661025"/>
          </a:xfrm>
        </p:spPr>
      </p:pic>
    </p:spTree>
    <p:extLst>
      <p:ext uri="{BB962C8B-B14F-4D97-AF65-F5344CB8AC3E}">
        <p14:creationId xmlns:p14="http://schemas.microsoft.com/office/powerpoint/2010/main" val="34358483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70560" y="1389062"/>
            <a:ext cx="4361180" cy="2329497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Исаак Бродский</a:t>
            </a:r>
            <a:br>
              <a:rPr lang="ru-RU" sz="2800" dirty="0" smtClean="0"/>
            </a:br>
            <a:r>
              <a:rPr lang="ru-RU" sz="2800" dirty="0" smtClean="0"/>
              <a:t>Золотая осень</a:t>
            </a:r>
            <a:endParaRPr lang="ru-RU" sz="28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740" y="613093"/>
            <a:ext cx="6286500" cy="5588000"/>
          </a:xfrm>
        </p:spPr>
      </p:pic>
    </p:spTree>
    <p:extLst>
      <p:ext uri="{BB962C8B-B14F-4D97-AF65-F5344CB8AC3E}">
        <p14:creationId xmlns:p14="http://schemas.microsoft.com/office/powerpoint/2010/main" val="26575358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389063"/>
            <a:ext cx="3717925" cy="1371600"/>
          </a:xfrm>
        </p:spPr>
        <p:txBody>
          <a:bodyPr>
            <a:normAutofit/>
          </a:bodyPr>
          <a:lstStyle/>
          <a:p>
            <a:r>
              <a:rPr lang="ru-RU" sz="2800" dirty="0" err="1" smtClean="0"/>
              <a:t>И.Бродский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Опавшие листья</a:t>
            </a:r>
            <a:endParaRPr lang="ru-RU" sz="2800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386" y="644670"/>
            <a:ext cx="8294687" cy="5630862"/>
          </a:xfrm>
        </p:spPr>
      </p:pic>
    </p:spTree>
    <p:extLst>
      <p:ext uri="{BB962C8B-B14F-4D97-AF65-F5344CB8AC3E}">
        <p14:creationId xmlns:p14="http://schemas.microsoft.com/office/powerpoint/2010/main" val="31938839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92480" y="2032000"/>
            <a:ext cx="1568768" cy="286512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Петр Петровичев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000" dirty="0" smtClean="0"/>
              <a:t>Нескучный сад.</a:t>
            </a:r>
            <a:br>
              <a:rPr lang="ru-RU" sz="2000" dirty="0" smtClean="0"/>
            </a:br>
            <a:r>
              <a:rPr lang="ru-RU" sz="2000" dirty="0" smtClean="0"/>
              <a:t>Осень.</a:t>
            </a:r>
            <a:endParaRPr lang="ru-RU" sz="2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248" y="588963"/>
            <a:ext cx="9078912" cy="5629275"/>
          </a:xfrm>
        </p:spPr>
      </p:pic>
    </p:spTree>
    <p:extLst>
      <p:ext uri="{BB962C8B-B14F-4D97-AF65-F5344CB8AC3E}">
        <p14:creationId xmlns:p14="http://schemas.microsoft.com/office/powerpoint/2010/main" val="15347268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23455" y="1389063"/>
            <a:ext cx="2298734" cy="1371600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Василий Поленов</a:t>
            </a:r>
            <a:br>
              <a:rPr lang="ru-RU" sz="2800" dirty="0" smtClean="0"/>
            </a:br>
            <a:r>
              <a:rPr lang="ru-RU" sz="2800" dirty="0" smtClean="0"/>
              <a:t>Заросший пруд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2189" y="602674"/>
            <a:ext cx="8525491" cy="5611090"/>
          </a:xfrm>
        </p:spPr>
      </p:pic>
    </p:spTree>
    <p:extLst>
      <p:ext uri="{BB962C8B-B14F-4D97-AF65-F5344CB8AC3E}">
        <p14:creationId xmlns:p14="http://schemas.microsoft.com/office/powerpoint/2010/main" val="5099070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65018" y="1389063"/>
            <a:ext cx="4429847" cy="13716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Аркадий Пластов</a:t>
            </a:r>
            <a:br>
              <a:rPr lang="ru-RU" sz="2800" dirty="0" smtClean="0"/>
            </a:br>
            <a:r>
              <a:rPr lang="ru-RU" sz="2800" dirty="0" smtClean="0"/>
              <a:t>Первый снег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865" y="614507"/>
            <a:ext cx="6265862" cy="5640388"/>
          </a:xfrm>
        </p:spPr>
      </p:pic>
    </p:spTree>
    <p:extLst>
      <p:ext uri="{BB962C8B-B14F-4D97-AF65-F5344CB8AC3E}">
        <p14:creationId xmlns:p14="http://schemas.microsoft.com/office/powerpoint/2010/main" val="21591248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06582" y="1389063"/>
            <a:ext cx="6400800" cy="287121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Константин Коровин</a:t>
            </a:r>
            <a:br>
              <a:rPr lang="ru-RU" sz="2800" dirty="0" smtClean="0"/>
            </a:br>
            <a:r>
              <a:rPr lang="ru-RU" sz="2800" dirty="0" smtClean="0"/>
              <a:t>Розы</a:t>
            </a:r>
            <a:endParaRPr lang="ru-RU" sz="28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382" y="608507"/>
            <a:ext cx="4301837" cy="5680489"/>
          </a:xfrm>
        </p:spPr>
      </p:pic>
    </p:spTree>
    <p:extLst>
      <p:ext uri="{BB962C8B-B14F-4D97-AF65-F5344CB8AC3E}">
        <p14:creationId xmlns:p14="http://schemas.microsoft.com/office/powerpoint/2010/main" val="1793451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23455" y="1389063"/>
            <a:ext cx="2829087" cy="13716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Константин Коровин</a:t>
            </a:r>
            <a:br>
              <a:rPr lang="ru-RU" sz="2800" dirty="0" smtClean="0"/>
            </a:br>
            <a:r>
              <a:rPr lang="ru-RU" sz="2800" dirty="0" smtClean="0"/>
              <a:t>Зима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542" y="623456"/>
            <a:ext cx="7934355" cy="5631872"/>
          </a:xfrm>
        </p:spPr>
      </p:pic>
    </p:spTree>
    <p:extLst>
      <p:ext uri="{BB962C8B-B14F-4D97-AF65-F5344CB8AC3E}">
        <p14:creationId xmlns:p14="http://schemas.microsoft.com/office/powerpoint/2010/main" val="10427419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65018" y="1389063"/>
            <a:ext cx="3412586" cy="13716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Константин </a:t>
            </a:r>
            <a:r>
              <a:rPr lang="ru-RU" sz="2800" dirty="0" err="1" smtClean="0"/>
              <a:t>Юон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Конец зимы. Полдень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604" y="581891"/>
            <a:ext cx="7310832" cy="5694217"/>
          </a:xfrm>
        </p:spPr>
      </p:pic>
    </p:spTree>
    <p:extLst>
      <p:ext uri="{BB962C8B-B14F-4D97-AF65-F5344CB8AC3E}">
        <p14:creationId xmlns:p14="http://schemas.microsoft.com/office/powerpoint/2010/main" val="9488057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44236" y="1389062"/>
            <a:ext cx="3073689" cy="2268537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Константин </a:t>
            </a:r>
            <a:r>
              <a:rPr lang="ru-RU" sz="2800" dirty="0" err="1" smtClean="0"/>
              <a:t>Юон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Начало весны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061" y="623455"/>
            <a:ext cx="7499007" cy="5631872"/>
          </a:xfrm>
        </p:spPr>
      </p:pic>
    </p:spTree>
    <p:extLst>
      <p:ext uri="{BB962C8B-B14F-4D97-AF65-F5344CB8AC3E}">
        <p14:creationId xmlns:p14="http://schemas.microsoft.com/office/powerpoint/2010/main" val="1117445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27364" y="1389062"/>
            <a:ext cx="2011047" cy="2746519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>Константин </a:t>
            </a:r>
            <a:r>
              <a:rPr lang="ru-RU" sz="3100" dirty="0" err="1" smtClean="0"/>
              <a:t>Юон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Весенний солнечный день. Сергиев посад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411" y="623456"/>
            <a:ext cx="8725548" cy="5611090"/>
          </a:xfrm>
        </p:spPr>
      </p:pic>
    </p:spTree>
    <p:extLst>
      <p:ext uri="{BB962C8B-B14F-4D97-AF65-F5344CB8AC3E}">
        <p14:creationId xmlns:p14="http://schemas.microsoft.com/office/powerpoint/2010/main" val="35675094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72836" y="1389063"/>
            <a:ext cx="6208137" cy="353622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Юрий Васнецов</a:t>
            </a:r>
            <a:br>
              <a:rPr lang="ru-RU" sz="2800" dirty="0" smtClean="0"/>
            </a:br>
            <a:r>
              <a:rPr lang="ru-RU" sz="2800" dirty="0" smtClean="0"/>
              <a:t>Три медведя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73" y="623599"/>
            <a:ext cx="4300537" cy="5580062"/>
          </a:xfrm>
        </p:spPr>
      </p:pic>
    </p:spTree>
    <p:extLst>
      <p:ext uri="{BB962C8B-B14F-4D97-AF65-F5344CB8AC3E}">
        <p14:creationId xmlns:p14="http://schemas.microsoft.com/office/powerpoint/2010/main" val="31762825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034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5211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108</TotalTime>
  <Words>172</Words>
  <Application>Microsoft Office PowerPoint</Application>
  <PresentationFormat>Широкоэкранный</PresentationFormat>
  <Paragraphs>38</Paragraphs>
  <Slides>37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0" baseType="lpstr">
      <vt:lpstr>Arial</vt:lpstr>
      <vt:lpstr>Garamond</vt:lpstr>
      <vt:lpstr>Натуральные материалы</vt:lpstr>
      <vt:lpstr>Природа России на пейзажах русских художников Восприятие пейзажа как жанра живописи обладает своей спецификой. Пейзаж не имеет развернутого сюжета и по этой причине не может привлечь внимание зрителя занимательностью изображенного действия. </vt:lpstr>
      <vt:lpstr>При просмотре пейзажа  восприятие и понимание художественного изображения требует достаточно высокого уровня визуальной культуры – произвольного внимания, а также способности к творческому воображению, в частности, способности к неординарному видению и ассоциативному мышлению. мышлению</vt:lpstr>
      <vt:lpstr>Зритель  наделяет природу эпитетами, характеризующие в то же время и эмоциональные состояния человека (хмурый, грозный, спокойный, безмятежный), что говорит о нашей способности переживать природу, наделяя ее свойствами человеческой души. </vt:lpstr>
      <vt:lpstr>Содержание пейзажа не ограничивается передачей особенностей выбранного художником пейзажного мотива. Пейзаж раскрывает своеобразие восприятия природы художником, индивидуальные черты его личности, его понимание окружающего мира.  </vt:lpstr>
      <vt:lpstr>Презентация PowerPoint</vt:lpstr>
      <vt:lpstr>Презентация PowerPoint</vt:lpstr>
      <vt:lpstr>Презентация PowerPoint</vt:lpstr>
      <vt:lpstr>Аполлинарий Васнецов Синяя гора</vt:lpstr>
      <vt:lpstr>Андрей Шильдер Березовый лес</vt:lpstr>
      <vt:lpstr>Михаила Клодт. Волга под Симбирском</vt:lpstr>
      <vt:lpstr>А.Саврасов  Грачи прилетели</vt:lpstr>
      <vt:lpstr>Алексей Саврасов. Степь днем ГРМ</vt:lpstr>
      <vt:lpstr>И.Шишкин Лесные дали</vt:lpstr>
      <vt:lpstr>И.Шишкин На севере диком…</vt:lpstr>
      <vt:lpstr>И.Шишкин Перед грозой</vt:lpstr>
      <vt:lpstr>К. Богаевский Генуэзская крепость</vt:lpstr>
      <vt:lpstr>Н.Рерих Путник</vt:lpstr>
      <vt:lpstr>И. Айвазовский Вечер в Крыму. Ялта</vt:lpstr>
      <vt:lpstr>И.Левитан Золотая осень</vt:lpstr>
      <vt:lpstr>И.Левитан Весна. Большая вода.</vt:lpstr>
      <vt:lpstr>И.Левитан Мостик. Саввинская слобода</vt:lpstr>
      <vt:lpstr>Станислав Жуковский Осень. Веранда.</vt:lpstr>
      <vt:lpstr>Борис Кустодиев Осень в провинции</vt:lpstr>
      <vt:lpstr>Илья Остроухов Пейзаж настроения</vt:lpstr>
      <vt:lpstr>Исаак Бродский Золотая осень</vt:lpstr>
      <vt:lpstr>И.Бродский Опавшие листья</vt:lpstr>
      <vt:lpstr>Петр Петровичев Нескучный сад. Осень.</vt:lpstr>
      <vt:lpstr>Василий Поленов Заросший пруд</vt:lpstr>
      <vt:lpstr>Аркадий Пластов Первый снег</vt:lpstr>
      <vt:lpstr>Константин Коровин Розы</vt:lpstr>
      <vt:lpstr>Константин Коровин Зима</vt:lpstr>
      <vt:lpstr>Константин Юон Конец зимы. Полдень</vt:lpstr>
      <vt:lpstr>Константин Юон Начало весны</vt:lpstr>
      <vt:lpstr>Константин Юон Весенний солнечный день. Сергиев посад.</vt:lpstr>
      <vt:lpstr>Юрий Васнецов Три медведя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Природа России на пейзажах русских художников</dc:title>
  <dc:creator>АдминДШИ</dc:creator>
  <cp:lastModifiedBy>АдминДШИ</cp:lastModifiedBy>
  <cp:revision>66</cp:revision>
  <dcterms:created xsi:type="dcterms:W3CDTF">2020-05-06T10:31:25Z</dcterms:created>
  <dcterms:modified xsi:type="dcterms:W3CDTF">2020-05-08T09:16:49Z</dcterms:modified>
</cp:coreProperties>
</file>